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8" r:id="rId2"/>
    <p:sldId id="304" r:id="rId3"/>
    <p:sldId id="358" r:id="rId4"/>
    <p:sldId id="288" r:id="rId5"/>
    <p:sldId id="359" r:id="rId6"/>
    <p:sldId id="360" r:id="rId7"/>
    <p:sldId id="361" r:id="rId8"/>
    <p:sldId id="362" r:id="rId9"/>
    <p:sldId id="363" r:id="rId10"/>
    <p:sldId id="364" r:id="rId11"/>
    <p:sldId id="365" r:id="rId12"/>
    <p:sldId id="366" r:id="rId13"/>
    <p:sldId id="374" r:id="rId14"/>
    <p:sldId id="367" r:id="rId15"/>
    <p:sldId id="368" r:id="rId16"/>
    <p:sldId id="369" r:id="rId17"/>
    <p:sldId id="370" r:id="rId18"/>
    <p:sldId id="371" r:id="rId19"/>
    <p:sldId id="289" r:id="rId20"/>
    <p:sldId id="372" r:id="rId21"/>
    <p:sldId id="9924" r:id="rId22"/>
    <p:sldId id="346" r:id="rId23"/>
    <p:sldId id="9923" r:id="rId24"/>
    <p:sldId id="9925" r:id="rId25"/>
    <p:sldId id="9926" r:id="rId26"/>
    <p:sldId id="9927" r:id="rId27"/>
    <p:sldId id="9928" r:id="rId28"/>
    <p:sldId id="9930" r:id="rId29"/>
    <p:sldId id="9929" r:id="rId30"/>
    <p:sldId id="26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33"/>
    <a:srgbClr val="FF66CC"/>
    <a:srgbClr val="FF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varScale="1">
      <p:scale>
        <a:sx n="100" d="100"/>
        <a:sy n="100" d="100"/>
      </p:scale>
      <p:origin x="0" y="-135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5008C-5F89-4E84-9AFC-355A431B20BF}" type="datetimeFigureOut">
              <a:rPr lang="es-AR" smtClean="0"/>
              <a:t>7/12/2018</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98146-9E74-4349-A083-5DF754BB49FF}" type="slidenum">
              <a:rPr lang="es-AR" smtClean="0"/>
              <a:t>‹Nº›</a:t>
            </a:fld>
            <a:endParaRPr lang="es-AR"/>
          </a:p>
        </p:txBody>
      </p:sp>
    </p:spTree>
    <p:extLst>
      <p:ext uri="{BB962C8B-B14F-4D97-AF65-F5344CB8AC3E}">
        <p14:creationId xmlns:p14="http://schemas.microsoft.com/office/powerpoint/2010/main" val="281644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199780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75063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400335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158504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685800" y="1143000"/>
            <a:ext cx="5486400" cy="30861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a:p>
        </p:txBody>
      </p:sp>
    </p:spTree>
    <p:extLst>
      <p:ext uri="{BB962C8B-B14F-4D97-AF65-F5344CB8AC3E}">
        <p14:creationId xmlns:p14="http://schemas.microsoft.com/office/powerpoint/2010/main" val="292203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eaLnBrk="1" hangingPunct="1"/>
            <a:fld id="{8D774616-CF41-4610-89E6-BE9AC0CD1C8C}" type="slidenum">
              <a:rPr lang="es-ES" altLang="es-AR" sz="1200">
                <a:solidFill>
                  <a:schemeClr val="tx1"/>
                </a:solidFill>
              </a:rPr>
              <a:pPr eaLnBrk="1" hangingPunct="1"/>
              <a:t>30</a:t>
            </a:fld>
            <a:endParaRPr lang="es-ES" altLang="es-AR" sz="1200">
              <a:solidFill>
                <a:schemeClr val="tx1"/>
              </a:solidFill>
            </a:endParaRPr>
          </a:p>
        </p:txBody>
      </p:sp>
      <p:sp>
        <p:nvSpPr>
          <p:cNvPr id="81923" name="Rectangle 2"/>
          <p:cNvSpPr>
            <a:spLocks noGrp="1" noRot="1" noChangeAspect="1" noChangeArrowheads="1" noTextEdit="1"/>
          </p:cNvSpPr>
          <p:nvPr>
            <p:ph type="sldImg"/>
          </p:nvPr>
        </p:nvSpPr>
        <p:spPr>
          <a:xfrm>
            <a:off x="685800" y="1143000"/>
            <a:ext cx="5486400" cy="30861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AR"/>
          </a:p>
        </p:txBody>
      </p:sp>
    </p:spTree>
    <p:extLst>
      <p:ext uri="{BB962C8B-B14F-4D97-AF65-F5344CB8AC3E}">
        <p14:creationId xmlns:p14="http://schemas.microsoft.com/office/powerpoint/2010/main" val="269459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7/12/2018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389435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7/12/2018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232389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7/12/2018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233406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5DDB9A-A6BC-4A25-8AD2-538121798CD5}" type="datetimeFigureOut">
              <a:rPr lang="es-AR" smtClean="0"/>
              <a:t>7/12/2018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33484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D5DDB9A-A6BC-4A25-8AD2-538121798CD5}" type="datetimeFigureOut">
              <a:rPr lang="es-AR" smtClean="0"/>
              <a:t>7/12/2018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30702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5DDB9A-A6BC-4A25-8AD2-538121798CD5}" type="datetimeFigureOut">
              <a:rPr lang="es-AR" smtClean="0"/>
              <a:t>7/12/2018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388100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5DDB9A-A6BC-4A25-8AD2-538121798CD5}" type="datetimeFigureOut">
              <a:rPr lang="es-AR" smtClean="0"/>
              <a:t>7/12/2018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62518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5DDB9A-A6BC-4A25-8AD2-538121798CD5}" type="datetimeFigureOut">
              <a:rPr lang="es-AR" smtClean="0"/>
              <a:t>7/12/2018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416309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DDB9A-A6BC-4A25-8AD2-538121798CD5}" type="datetimeFigureOut">
              <a:rPr lang="es-AR" smtClean="0"/>
              <a:t>7/12/2018</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163701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5DDB9A-A6BC-4A25-8AD2-538121798CD5}" type="datetimeFigureOut">
              <a:rPr lang="es-AR" smtClean="0"/>
              <a:t>7/12/2018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401272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5DDB9A-A6BC-4A25-8AD2-538121798CD5}" type="datetimeFigureOut">
              <a:rPr lang="es-AR" smtClean="0"/>
              <a:t>7/12/2018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5004AA4-3759-40E7-9C94-420E1AB36A7B}" type="slidenum">
              <a:rPr lang="es-AR" smtClean="0"/>
              <a:t>‹Nº›</a:t>
            </a:fld>
            <a:endParaRPr lang="es-AR"/>
          </a:p>
        </p:txBody>
      </p:sp>
    </p:spTree>
    <p:extLst>
      <p:ext uri="{BB962C8B-B14F-4D97-AF65-F5344CB8AC3E}">
        <p14:creationId xmlns:p14="http://schemas.microsoft.com/office/powerpoint/2010/main" val="34408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DDB9A-A6BC-4A25-8AD2-538121798CD5}" type="datetimeFigureOut">
              <a:rPr lang="es-AR" smtClean="0"/>
              <a:t>7/12/2018</a:t>
            </a:fld>
            <a:endParaRPr lang="es-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04AA4-3759-40E7-9C94-420E1AB36A7B}" type="slidenum">
              <a:rPr lang="es-AR" smtClean="0"/>
              <a:t>‹Nº›</a:t>
            </a:fld>
            <a:endParaRPr lang="es-AR"/>
          </a:p>
        </p:txBody>
      </p:sp>
    </p:spTree>
    <p:extLst>
      <p:ext uri="{BB962C8B-B14F-4D97-AF65-F5344CB8AC3E}">
        <p14:creationId xmlns:p14="http://schemas.microsoft.com/office/powerpoint/2010/main" val="1986807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7.gif"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8.gif"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9.gif"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0.gif"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1.gif"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2.gif"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3.gif"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4.gif"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5.gif"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16.gif"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gif"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8.gif"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19.gif"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20.gif"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1.gif"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22.gif"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23.gif"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24.gif"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2.gif"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3.gif"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4.gif"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5.gif"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6.gif"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563217" y="982176"/>
            <a:ext cx="11065565" cy="4339650"/>
          </a:xfrm>
          <a:prstGeom prst="rect">
            <a:avLst/>
          </a:prstGeom>
          <a:noFill/>
          <a:ln w="76200">
            <a:noFill/>
            <a:miter lim="800000"/>
            <a:headEnd/>
            <a:tailEnd/>
          </a:ln>
          <a:effectLst/>
        </p:spPr>
        <p:txBody>
          <a:bodyPr wrap="square">
            <a:spAutoFit/>
          </a:bodyPr>
          <a:lstStyle/>
          <a:p>
            <a:pPr algn="ctr"/>
            <a:r>
              <a:rPr lang="es-AR" sz="3600" i="1" dirty="0">
                <a:solidFill>
                  <a:srgbClr val="FFFF00"/>
                </a:solidFill>
                <a:effectLst>
                  <a:outerShdw blurRad="38100" dist="38100" dir="2700000" algn="tl">
                    <a:srgbClr val="C0C0C0"/>
                  </a:outerShdw>
                </a:effectLst>
                <a:latin typeface="Arial Narrow" panose="020B0606020202030204" pitchFamily="34" charset="0"/>
                <a:cs typeface="Arial" charset="0"/>
              </a:rPr>
              <a:t> </a:t>
            </a:r>
            <a:r>
              <a:rPr lang="es-AR" sz="3600" dirty="0">
                <a:solidFill>
                  <a:srgbClr val="FFFF00"/>
                </a:solidFill>
                <a:effectLst>
                  <a:outerShdw blurRad="38100" dist="38100" dir="2700000" algn="tl">
                    <a:srgbClr val="C0C0C0"/>
                  </a:outerShdw>
                </a:effectLst>
                <a:latin typeface="Arial Narrow" panose="020B0606020202030204" pitchFamily="34" charset="0"/>
                <a:cs typeface="Arial" charset="0"/>
              </a:rPr>
              <a:t>“PERSPECTIVA AGROCLIMÁTICA  2018/2019  EN LA PROVINCIA DE CORRIENTES</a:t>
            </a:r>
          </a:p>
          <a:p>
            <a:pPr algn="ctr">
              <a:defRPr/>
            </a:pPr>
            <a:endParaRPr lang="es-AR" sz="36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defRPr/>
            </a:pPr>
            <a:r>
              <a:rPr lang="es-AR" sz="3600" dirty="0">
                <a:solidFill>
                  <a:srgbClr val="FFFF00"/>
                </a:solidFill>
                <a:effectLst>
                  <a:outerShdw blurRad="38100" dist="38100" dir="2700000" algn="tl">
                    <a:srgbClr val="C0C0C0"/>
                  </a:outerShdw>
                </a:effectLst>
                <a:latin typeface="Arial Narrow" panose="020B0606020202030204" pitchFamily="34" charset="0"/>
                <a:cs typeface="Arial" charset="0"/>
              </a:rPr>
              <a:t>Ing Agr Eduardo M. Sierra</a:t>
            </a:r>
          </a:p>
          <a:p>
            <a:pPr algn="ctr">
              <a:defRPr/>
            </a:pPr>
            <a:r>
              <a:rPr lang="es-ES" sz="3600" dirty="0">
                <a:solidFill>
                  <a:srgbClr val="FFFF00"/>
                </a:solidFill>
                <a:effectLst>
                  <a:outerShdw blurRad="38100" dist="38100" dir="2700000" algn="tl">
                    <a:srgbClr val="C0C0C0"/>
                  </a:outerShdw>
                </a:effectLst>
                <a:latin typeface="Arial Narrow" panose="020B0606020202030204" pitchFamily="34" charset="0"/>
                <a:cs typeface="Arial" charset="0"/>
              </a:rPr>
              <a:t>Especialista en Agroclimatología</a:t>
            </a:r>
          </a:p>
          <a:p>
            <a:pPr algn="ctr">
              <a:defRPr/>
            </a:pPr>
            <a:endParaRPr lang="es-ES" sz="36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ctr">
              <a:defRPr/>
            </a:pPr>
            <a:r>
              <a:rPr lang="es-AR" sz="3600" dirty="0">
                <a:solidFill>
                  <a:srgbClr val="FFFF00"/>
                </a:solidFill>
                <a:effectLst>
                  <a:outerShdw blurRad="38100" dist="38100" dir="2700000" algn="tl">
                    <a:srgbClr val="C0C0C0"/>
                  </a:outerShdw>
                </a:effectLst>
                <a:latin typeface="Arial Narrow" panose="020B0606020202030204" pitchFamily="34" charset="0"/>
                <a:cs typeface="Arial" charset="0"/>
              </a:rPr>
              <a:t>7 de Diciembre de 2017</a:t>
            </a:r>
          </a:p>
          <a:p>
            <a:pPr algn="ctr">
              <a:defRPr/>
            </a:pPr>
            <a:endParaRPr lang="es-AR" sz="2400" i="1" dirty="0">
              <a:solidFill>
                <a:srgbClr val="FFFF00"/>
              </a:solidFill>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242727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9758BB-C1E5-46F9-AB86-3D3CB2306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96832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F4F79C6-B2B0-4983-88D8-6A57B0994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4506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630111-A769-4F41-AF85-8FA22682B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0846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07C093-7C87-43AB-8656-A9B6B5C40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68174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D832393-6417-4BB2-B9F9-4057A310D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3041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331A253-FAF8-4325-A75E-D759464CA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02035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B0FED2C-1498-4A5D-87B8-DFECA7701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2311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D901A7-F949-4BEF-AB50-C9EA532D9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2379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830B1B-D62D-483C-BF7F-FAB6A205E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9532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563217" y="836403"/>
            <a:ext cx="11065565" cy="4893647"/>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MAPAS  PARA  LA SEGUNDA Y TERCERA  DECENAS  DE DICIEMBRE DE 2018</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La diapositiva 20 muestra el total de precipitaciones previstas durante la segunda decena de Diciembre.</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En la Figura 21 puede observarse que el pronóstico emitido en esta semana (derecha) se potenció considerablemente con respecto al emitido la semana pasada (izquierda), incrementando lo riesgos asociados al proceso.</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La Figura 22 indica que la tercera decena de Diciembre volvería a experimentar un proceso tranquilo, poniendo en evidencia que se trata de una temporada en la que se alternarán episodios de signo contrapuesto.</a:t>
            </a:r>
          </a:p>
          <a:p>
            <a:pPr algn="ctr">
              <a:defRPr/>
            </a:pPr>
            <a:endParaRPr lang="es-AR" sz="2400" i="1" dirty="0">
              <a:solidFill>
                <a:srgbClr val="FFFF00"/>
              </a:solidFill>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100745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311426" y="1618281"/>
            <a:ext cx="11065565" cy="2308324"/>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PRECIPITACIONES OCURRIDAS EN LA CUENCA DEL PLATA EN LA SEMANA PRECEDENTE</a:t>
            </a:r>
          </a:p>
          <a:p>
            <a:pPr algn="ctr"/>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Las precipitaciones ocurridas en la Cuenca del Plata en los últimos días reflejan la reducción del aporte de humedad atmosférica producida por la circulación polar que dominó durante más de una semana.</a:t>
            </a:r>
          </a:p>
          <a:p>
            <a:pPr algn="ctr">
              <a:defRPr/>
            </a:pPr>
            <a:endParaRPr lang="es-AR" sz="2400" i="1" dirty="0">
              <a:solidFill>
                <a:srgbClr val="FFFF00"/>
              </a:solidFill>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229574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072AEFA9-CBB5-4ABD-B5F8-ED86D3938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97637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072AEFA9-CBB5-4ABD-B5F8-ED86D3938FF6}"/>
              </a:ext>
            </a:extLst>
          </p:cNvPr>
          <p:cNvPicPr>
            <a:picLocks noChangeAspect="1"/>
          </p:cNvPicPr>
          <p:nvPr/>
        </p:nvPicPr>
        <p:blipFill rotWithShape="1">
          <a:blip r:embed="rId2">
            <a:extLst>
              <a:ext uri="{28A0092B-C50C-407E-A947-70E740481C1C}">
                <a14:useLocalDpi xmlns:a14="http://schemas.microsoft.com/office/drawing/2010/main" val="0"/>
              </a:ext>
            </a:extLst>
          </a:blip>
          <a:srcRect l="44638"/>
          <a:stretch/>
        </p:blipFill>
        <p:spPr>
          <a:xfrm>
            <a:off x="6520070" y="0"/>
            <a:ext cx="5062330" cy="6858000"/>
          </a:xfrm>
          <a:prstGeom prst="rect">
            <a:avLst/>
          </a:prstGeom>
        </p:spPr>
      </p:pic>
      <p:pic>
        <p:nvPicPr>
          <p:cNvPr id="2" name="Imagen 1">
            <a:extLst>
              <a:ext uri="{FF2B5EF4-FFF2-40B4-BE49-F238E27FC236}">
                <a16:creationId xmlns:a16="http://schemas.microsoft.com/office/drawing/2014/main" id="{57982F0C-27EC-44EB-BB70-A1FC4F8DCAD4}"/>
              </a:ext>
            </a:extLst>
          </p:cNvPr>
          <p:cNvPicPr>
            <a:picLocks noChangeAspect="1"/>
          </p:cNvPicPr>
          <p:nvPr/>
        </p:nvPicPr>
        <p:blipFill rotWithShape="1">
          <a:blip r:embed="rId3"/>
          <a:srcRect r="45942"/>
          <a:stretch/>
        </p:blipFill>
        <p:spPr>
          <a:xfrm>
            <a:off x="901148" y="0"/>
            <a:ext cx="4943062" cy="6858000"/>
          </a:xfrm>
          <a:prstGeom prst="rect">
            <a:avLst/>
          </a:prstGeom>
        </p:spPr>
      </p:pic>
      <p:sp>
        <p:nvSpPr>
          <p:cNvPr id="4" name="CuadroTexto 3">
            <a:extLst>
              <a:ext uri="{FF2B5EF4-FFF2-40B4-BE49-F238E27FC236}">
                <a16:creationId xmlns:a16="http://schemas.microsoft.com/office/drawing/2014/main" id="{13EECCCE-44F6-4DEA-88AC-823160C79C07}"/>
              </a:ext>
            </a:extLst>
          </p:cNvPr>
          <p:cNvSpPr txBox="1"/>
          <p:nvPr/>
        </p:nvSpPr>
        <p:spPr>
          <a:xfrm>
            <a:off x="1234465" y="159026"/>
            <a:ext cx="4383379" cy="369332"/>
          </a:xfrm>
          <a:prstGeom prst="rect">
            <a:avLst/>
          </a:prstGeom>
          <a:noFill/>
        </p:spPr>
        <p:txBody>
          <a:bodyPr wrap="none" rtlCol="0">
            <a:spAutoFit/>
          </a:bodyPr>
          <a:lstStyle/>
          <a:p>
            <a:r>
              <a:rPr lang="es-AR" b="1" dirty="0"/>
              <a:t>PRONÓSTICO EMITIDO LA SEMANA PASADA</a:t>
            </a:r>
          </a:p>
        </p:txBody>
      </p:sp>
      <p:sp>
        <p:nvSpPr>
          <p:cNvPr id="5" name="CuadroTexto 4">
            <a:extLst>
              <a:ext uri="{FF2B5EF4-FFF2-40B4-BE49-F238E27FC236}">
                <a16:creationId xmlns:a16="http://schemas.microsoft.com/office/drawing/2014/main" id="{8EFCDBCA-9A69-48F8-863B-CC2F5B3F36B0}"/>
              </a:ext>
            </a:extLst>
          </p:cNvPr>
          <p:cNvSpPr txBox="1"/>
          <p:nvPr/>
        </p:nvSpPr>
        <p:spPr>
          <a:xfrm>
            <a:off x="7037982" y="159026"/>
            <a:ext cx="3772251" cy="369332"/>
          </a:xfrm>
          <a:prstGeom prst="rect">
            <a:avLst/>
          </a:prstGeom>
          <a:noFill/>
        </p:spPr>
        <p:txBody>
          <a:bodyPr wrap="none" rtlCol="0">
            <a:spAutoFit/>
          </a:bodyPr>
          <a:lstStyle/>
          <a:p>
            <a:r>
              <a:rPr lang="es-AR" b="1" dirty="0"/>
              <a:t>PRONÓSTICO EMITIDO ESTA SEMANA</a:t>
            </a:r>
          </a:p>
        </p:txBody>
      </p:sp>
    </p:spTree>
    <p:extLst>
      <p:ext uri="{BB962C8B-B14F-4D97-AF65-F5344CB8AC3E}">
        <p14:creationId xmlns:p14="http://schemas.microsoft.com/office/powerpoint/2010/main" val="349501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CAD5709D-380D-478E-8626-F57D19E11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7403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563217" y="584611"/>
            <a:ext cx="11065565" cy="5262979"/>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MAPAS MENSUALES  DESDE  ENERO  A JUNIO DE 2019</a:t>
            </a:r>
          </a:p>
          <a:p>
            <a:pPr algn="ctr"/>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Al igual que los pronósticos diarios y decenales, la perspectiva mensual muestra una tendencia a un comportamiento en el que se alternarán episodios de signos contrapuestos.</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La perspectiva cambió levemente con respecto a lo previsto en el informe anterior.</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Mientras que Enero aparece con una perspectiva tranquila, que corresponde al comportamiento normal de este mes, Febrero podría experimentar fuertes tormentas, que resultarían muy peligrosas en la Cuenca del Río Uruguay, donde podrían causar crecidas y anegamientos de zonas bajas, amenazando también al área de los Esteros del Iberá.</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Posteriormente, los riesgos disminuirían, aunque podrían reactivarse, temporariamente, en Abril.</a:t>
            </a:r>
          </a:p>
          <a:p>
            <a:pPr algn="ctr">
              <a:defRPr/>
            </a:pPr>
            <a:endParaRPr lang="es-AR" sz="2400" i="1" dirty="0">
              <a:solidFill>
                <a:srgbClr val="FFFF00"/>
              </a:solidFill>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191214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5F2328C8-7185-438B-8FEB-F97668744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5042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64CADB9F-F3BB-4E28-95CC-2BEEBE746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96542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FA543C12-3944-4629-AAED-04B9C7708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4625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92931D6F-BD6C-4848-A1B3-0FE1FAFAA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199721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54ACEB56-C802-41C1-AB6C-0DC62FABD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99191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 mapa&#10;&#10;Descripción generada automáticamente">
            <a:extLst>
              <a:ext uri="{FF2B5EF4-FFF2-40B4-BE49-F238E27FC236}">
                <a16:creationId xmlns:a16="http://schemas.microsoft.com/office/drawing/2014/main" id="{5B84410D-4D9C-45B6-BA50-D70A46841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72950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9D186E1-0765-40D3-9DBD-A3FD7E056711}"/>
              </a:ext>
            </a:extLst>
          </p:cNvPr>
          <p:cNvPicPr>
            <a:picLocks noChangeAspect="1"/>
          </p:cNvPicPr>
          <p:nvPr/>
        </p:nvPicPr>
        <p:blipFill>
          <a:blip r:embed="rId2"/>
          <a:stretch>
            <a:fillRect/>
          </a:stretch>
        </p:blipFill>
        <p:spPr>
          <a:xfrm>
            <a:off x="2593533" y="198783"/>
            <a:ext cx="7146815" cy="6591285"/>
          </a:xfrm>
          <a:prstGeom prst="rect">
            <a:avLst/>
          </a:prstGeom>
        </p:spPr>
      </p:pic>
    </p:spTree>
    <p:extLst>
      <p:ext uri="{BB962C8B-B14F-4D97-AF65-F5344CB8AC3E}">
        <p14:creationId xmlns:p14="http://schemas.microsoft.com/office/powerpoint/2010/main" val="1154956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9626626" name="Text Box 2"/>
          <p:cNvSpPr txBox="1">
            <a:spLocks noChangeArrowheads="1"/>
          </p:cNvSpPr>
          <p:nvPr/>
        </p:nvSpPr>
        <p:spPr bwMode="auto">
          <a:xfrm>
            <a:off x="1790700" y="1954005"/>
            <a:ext cx="8610600" cy="3416320"/>
          </a:xfrm>
          <a:prstGeom prst="rect">
            <a:avLst/>
          </a:prstGeom>
          <a:noFill/>
          <a:ln w="9525">
            <a:noFill/>
            <a:miter lim="800000"/>
            <a:headEnd/>
            <a:tailEnd/>
          </a:ln>
          <a:effectLst/>
        </p:spPr>
        <p:txBody>
          <a:bodyPr>
            <a:spAutoFit/>
          </a:bodyPr>
          <a:lstStyle/>
          <a:p>
            <a:pPr>
              <a:defRPr/>
            </a:pPr>
            <a:r>
              <a:rPr lang="es-BO" sz="2700" b="1" dirty="0">
                <a:solidFill>
                  <a:srgbClr val="FFFF00"/>
                </a:solidFill>
                <a:effectLst>
                  <a:outerShdw blurRad="38100" dist="38100" dir="2700000" algn="tl">
                    <a:srgbClr val="000000"/>
                  </a:outerShdw>
                </a:effectLst>
                <a:latin typeface="Arial Narrow" pitchFamily="34" charset="0"/>
              </a:rPr>
              <a:t>MUCHAS GRACIAS</a:t>
            </a:r>
          </a:p>
          <a:p>
            <a:pPr>
              <a:defRPr/>
            </a:pPr>
            <a:endParaRPr lang="es-BO" sz="2700" b="1" dirty="0">
              <a:solidFill>
                <a:srgbClr val="FFFF00"/>
              </a:solidFill>
              <a:effectLst>
                <a:outerShdw blurRad="38100" dist="38100" dir="2700000" algn="tl">
                  <a:srgbClr val="000000"/>
                </a:outerShdw>
              </a:effectLst>
              <a:latin typeface="Arial Narrow" pitchFamily="34" charset="0"/>
            </a:endParaRPr>
          </a:p>
          <a:p>
            <a:pPr>
              <a:defRPr/>
            </a:pPr>
            <a:endParaRPr lang="es-BO" sz="2700" b="1" dirty="0">
              <a:solidFill>
                <a:srgbClr val="FFFF00"/>
              </a:solidFill>
              <a:effectLst>
                <a:outerShdw blurRad="38100" dist="38100" dir="2700000" algn="tl">
                  <a:srgbClr val="000000"/>
                </a:outerShdw>
              </a:effectLst>
              <a:latin typeface="Arial Narrow" pitchFamily="34" charset="0"/>
            </a:endParaRPr>
          </a:p>
          <a:p>
            <a:pPr algn="ctr">
              <a:defRPr/>
            </a:pPr>
            <a:r>
              <a:rPr lang="es-BO" sz="2700" b="1" dirty="0">
                <a:solidFill>
                  <a:srgbClr val="FFFF00"/>
                </a:solidFill>
                <a:effectLst>
                  <a:outerShdw blurRad="38100" dist="38100" dir="2700000" algn="tl">
                    <a:srgbClr val="000000"/>
                  </a:outerShdw>
                </a:effectLst>
                <a:latin typeface="Arial Narrow" pitchFamily="34" charset="0"/>
              </a:rPr>
              <a:t>       POR SU ATENCION</a:t>
            </a:r>
          </a:p>
          <a:p>
            <a:pPr algn="ctr">
              <a:defRPr/>
            </a:pPr>
            <a:endParaRPr lang="es-BO" sz="2700" b="1" dirty="0">
              <a:solidFill>
                <a:srgbClr val="FFFF00"/>
              </a:solidFill>
              <a:effectLst>
                <a:outerShdw blurRad="38100" dist="38100" dir="2700000" algn="tl">
                  <a:srgbClr val="000000"/>
                </a:outerShdw>
              </a:effectLst>
              <a:latin typeface="Arial Narrow" pitchFamily="34" charset="0"/>
            </a:endParaRPr>
          </a:p>
          <a:p>
            <a:pPr algn="ctr">
              <a:defRPr/>
            </a:pPr>
            <a:endParaRPr lang="es-BO" sz="2700" b="1" dirty="0">
              <a:solidFill>
                <a:srgbClr val="FFFF00"/>
              </a:solidFill>
              <a:effectLst>
                <a:outerShdw blurRad="38100" dist="38100" dir="2700000" algn="tl">
                  <a:srgbClr val="000000"/>
                </a:outerShdw>
              </a:effectLst>
              <a:latin typeface="Arial Narrow" pitchFamily="34" charset="0"/>
            </a:endParaRPr>
          </a:p>
          <a:p>
            <a:pPr algn="r">
              <a:defRPr/>
            </a:pPr>
            <a:endParaRPr lang="es-BO" sz="2700" b="1" dirty="0">
              <a:solidFill>
                <a:srgbClr val="FFFF00"/>
              </a:solidFill>
              <a:effectLst>
                <a:outerShdw blurRad="38100" dist="38100" dir="2700000" algn="tl">
                  <a:srgbClr val="000000"/>
                </a:outerShdw>
              </a:effectLst>
              <a:latin typeface="Arial Narrow" pitchFamily="34" charset="0"/>
            </a:endParaRPr>
          </a:p>
          <a:p>
            <a:pPr algn="r">
              <a:defRPr/>
            </a:pPr>
            <a:r>
              <a:rPr lang="en-US" sz="2700" b="1" dirty="0">
                <a:solidFill>
                  <a:srgbClr val="FFFF00"/>
                </a:solidFill>
                <a:effectLst>
                  <a:outerShdw blurRad="38100" dist="38100" dir="2700000" algn="tl">
                    <a:srgbClr val="000000"/>
                  </a:outerShdw>
                </a:effectLst>
                <a:latin typeface="Arial Narrow" pitchFamily="34" charset="0"/>
              </a:rPr>
              <a:t>edmasi@fibertel.com.ar</a:t>
            </a:r>
          </a:p>
        </p:txBody>
      </p:sp>
    </p:spTree>
    <p:extLst>
      <p:ext uri="{BB962C8B-B14F-4D97-AF65-F5344CB8AC3E}">
        <p14:creationId xmlns:p14="http://schemas.microsoft.com/office/powerpoint/2010/main" val="100744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Rectángulo"/>
          <p:cNvSpPr>
            <a:spLocks noChangeArrowheads="1"/>
          </p:cNvSpPr>
          <p:nvPr/>
        </p:nvSpPr>
        <p:spPr bwMode="auto">
          <a:xfrm>
            <a:off x="0" y="0"/>
            <a:ext cx="12192000" cy="6858000"/>
          </a:xfrm>
          <a:prstGeom prst="rect">
            <a:avLst/>
          </a:prstGeom>
          <a:solidFill>
            <a:srgbClr val="0000FF"/>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lvl1pPr eaLnBrk="0" hangingPunct="0">
              <a:defRPr sz="1600" b="1">
                <a:solidFill>
                  <a:srgbClr val="008000"/>
                </a:solidFill>
                <a:latin typeface="Times New Roman" panose="02020603050405020304" pitchFamily="18" charset="0"/>
                <a:cs typeface="Arial" panose="020B0604020202020204" pitchFamily="34" charset="0"/>
              </a:defRPr>
            </a:lvl1pPr>
            <a:lvl2pPr marL="742950" indent="-285750" eaLnBrk="0" hangingPunct="0">
              <a:defRPr sz="1600" b="1">
                <a:solidFill>
                  <a:srgbClr val="008000"/>
                </a:solidFill>
                <a:latin typeface="Times New Roman" panose="02020603050405020304" pitchFamily="18" charset="0"/>
                <a:cs typeface="Arial" panose="020B0604020202020204" pitchFamily="34" charset="0"/>
              </a:defRPr>
            </a:lvl2pPr>
            <a:lvl3pPr marL="1143000" indent="-228600" eaLnBrk="0" hangingPunct="0">
              <a:defRPr sz="1600" b="1">
                <a:solidFill>
                  <a:srgbClr val="008000"/>
                </a:solidFill>
                <a:latin typeface="Times New Roman" panose="02020603050405020304" pitchFamily="18" charset="0"/>
                <a:cs typeface="Arial" panose="020B0604020202020204" pitchFamily="34" charset="0"/>
              </a:defRPr>
            </a:lvl3pPr>
            <a:lvl4pPr marL="1600200" indent="-228600" eaLnBrk="0" hangingPunct="0">
              <a:defRPr sz="1600" b="1">
                <a:solidFill>
                  <a:srgbClr val="008000"/>
                </a:solidFill>
                <a:latin typeface="Times New Roman" panose="02020603050405020304" pitchFamily="18" charset="0"/>
                <a:cs typeface="Arial" panose="020B0604020202020204" pitchFamily="34" charset="0"/>
              </a:defRPr>
            </a:lvl4pPr>
            <a:lvl5pPr marL="2057400" indent="-228600" eaLnBrk="0" hangingPunct="0">
              <a:defRPr sz="1600" b="1">
                <a:solidFill>
                  <a:srgbClr val="008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b="1">
                <a:solidFill>
                  <a:srgbClr val="008000"/>
                </a:solidFill>
                <a:latin typeface="Times New Roman" panose="02020603050405020304" pitchFamily="18" charset="0"/>
                <a:cs typeface="Arial" panose="020B0604020202020204" pitchFamily="34" charset="0"/>
              </a:defRPr>
            </a:lvl9pPr>
          </a:lstStyle>
          <a:p>
            <a:pPr algn="ctr" eaLnBrk="1" hangingPunct="1"/>
            <a:endParaRPr lang="en-US" altLang="es-AR"/>
          </a:p>
        </p:txBody>
      </p:sp>
      <p:sp>
        <p:nvSpPr>
          <p:cNvPr id="3" name="Text Box 3"/>
          <p:cNvSpPr txBox="1">
            <a:spLocks noChangeArrowheads="1"/>
          </p:cNvSpPr>
          <p:nvPr/>
        </p:nvSpPr>
        <p:spPr bwMode="auto">
          <a:xfrm>
            <a:off x="563217" y="871836"/>
            <a:ext cx="11065565" cy="5262979"/>
          </a:xfrm>
          <a:prstGeom prst="rect">
            <a:avLst/>
          </a:prstGeom>
          <a:noFill/>
          <a:ln w="76200">
            <a:noFill/>
            <a:miter lim="800000"/>
            <a:headEnd/>
            <a:tailEnd/>
          </a:ln>
          <a:effectLst/>
        </p:spPr>
        <p:txBody>
          <a:bodyPr wrap="square">
            <a:spAutoFit/>
          </a:bodyPr>
          <a:lstStyle/>
          <a:p>
            <a:pPr algn="ctr"/>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MAPAS DIARIOS DEL 7 AL 20 DE DICIEMBRE</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La circulación polar y las bajas temperaturas continuarán durante el Viernes 7 pero, a partir del Sábado 8 se impondrá una fuerte circulación tropical que causará un marcado ascenso térmico y aportará abundante humedad, generando condiciones propicias para la producción de lluvias abundantes.</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Como consecuencia, a partir del miércoles 12 comenzará una prolongada racha de precipitaciones, que se extenderá con escasas pausas hasta el Jueves 20, aportando considerables cantidades de agua.</a:t>
            </a:r>
          </a:p>
          <a:p>
            <a:pPr algn="just"/>
            <a:endParaRPr lang="es-AR" sz="2400" dirty="0">
              <a:solidFill>
                <a:srgbClr val="FFFF00"/>
              </a:solidFill>
              <a:effectLst>
                <a:outerShdw blurRad="38100" dist="38100" dir="2700000" algn="tl">
                  <a:srgbClr val="C0C0C0"/>
                </a:outerShdw>
              </a:effectLst>
              <a:latin typeface="Arial Narrow" panose="020B0606020202030204" pitchFamily="34" charset="0"/>
              <a:cs typeface="Arial" charset="0"/>
            </a:endParaRPr>
          </a:p>
          <a:p>
            <a:pPr algn="just"/>
            <a:r>
              <a:rPr lang="es-AR" sz="2400" dirty="0">
                <a:solidFill>
                  <a:srgbClr val="FFFF00"/>
                </a:solidFill>
                <a:effectLst>
                  <a:outerShdw blurRad="38100" dist="38100" dir="2700000" algn="tl">
                    <a:srgbClr val="C0C0C0"/>
                  </a:outerShdw>
                </a:effectLst>
                <a:latin typeface="Arial Narrow" panose="020B0606020202030204" pitchFamily="34" charset="0"/>
                <a:cs typeface="Arial" charset="0"/>
              </a:rPr>
              <a:t>Si bien el pronóstico no indica focos de tormentas severas con aguaceros torrenciales, granizo y vientos, la intensidad del proceso que se pondrá en marcha hace que dicho riesgo no pueda descartase.</a:t>
            </a:r>
            <a:endParaRPr lang="es-AR" sz="2400" i="1" dirty="0">
              <a:solidFill>
                <a:srgbClr val="FFFF00"/>
              </a:solidFill>
              <a:effectLst>
                <a:outerShdw blurRad="38100" dist="38100" dir="2700000" algn="tl">
                  <a:srgbClr val="C0C0C0"/>
                </a:outerShdw>
              </a:effectLst>
              <a:latin typeface="Comic Sans MS" pitchFamily="66" charset="0"/>
              <a:cs typeface="Arial" charset="0"/>
            </a:endParaRPr>
          </a:p>
        </p:txBody>
      </p:sp>
    </p:spTree>
    <p:extLst>
      <p:ext uri="{BB962C8B-B14F-4D97-AF65-F5344CB8AC3E}">
        <p14:creationId xmlns:p14="http://schemas.microsoft.com/office/powerpoint/2010/main" val="36819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FE3548-E3DA-496B-A2E5-A4F6A95E3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4515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5A26A91-AD8A-4AB4-B231-3D4ABD7C2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62220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148923D-A67C-48E1-9005-73E1916CE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9719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F0BC9F0-3414-4023-A071-EB1051F61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051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F40E0A-F8A3-4A21-BAE5-E569F10C2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78971110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7961</TotalTime>
  <Words>407</Words>
  <Application>Microsoft Office PowerPoint</Application>
  <PresentationFormat>Panorámica</PresentationFormat>
  <Paragraphs>43</Paragraphs>
  <Slides>30</Slides>
  <Notes>6</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Rocca</dc:creator>
  <cp:lastModifiedBy>Jorge Fedre</cp:lastModifiedBy>
  <cp:revision>389</cp:revision>
  <dcterms:created xsi:type="dcterms:W3CDTF">2015-12-31T21:39:55Z</dcterms:created>
  <dcterms:modified xsi:type="dcterms:W3CDTF">2018-12-07T13:50:35Z</dcterms:modified>
</cp:coreProperties>
</file>